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30" r:id="rId2"/>
    <p:sldId id="350" r:id="rId3"/>
    <p:sldId id="348" r:id="rId4"/>
    <p:sldId id="349" r:id="rId5"/>
    <p:sldId id="352" r:id="rId6"/>
    <p:sldId id="351" r:id="rId7"/>
    <p:sldId id="346" r:id="rId8"/>
    <p:sldId id="347" r:id="rId9"/>
    <p:sldId id="353" r:id="rId10"/>
    <p:sldId id="354" r:id="rId11"/>
    <p:sldId id="355" r:id="rId12"/>
    <p:sldId id="356" r:id="rId13"/>
    <p:sldId id="357" r:id="rId14"/>
    <p:sldId id="358" r:id="rId15"/>
    <p:sldId id="359" r:id="rId16"/>
    <p:sldId id="360" r:id="rId17"/>
    <p:sldId id="361" r:id="rId18"/>
    <p:sldId id="34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B0F0"/>
    <a:srgbClr val="D3E8EE"/>
    <a:srgbClr val="F9F4F2"/>
    <a:srgbClr val="44BEF1"/>
    <a:srgbClr val="83D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4.png>
</file>

<file path=ppt/media/image5.jpeg>
</file>

<file path=ppt/media/image6.gif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7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292" y="117993"/>
            <a:ext cx="10023389" cy="598700"/>
          </a:xfrm>
        </p:spPr>
        <p:txBody>
          <a:bodyPr>
            <a:noAutofit/>
          </a:bodyPr>
          <a:lstStyle>
            <a:lvl1pPr>
              <a:defRPr sz="4000">
                <a:solidFill>
                  <a:srgbClr val="18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291" y="988541"/>
            <a:ext cx="11790405" cy="5188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83292" y="6356351"/>
            <a:ext cx="2743200" cy="365125"/>
          </a:xfrm>
        </p:spPr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1094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0496" y="6356350"/>
            <a:ext cx="2743200" cy="365125"/>
          </a:xfrm>
        </p:spPr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0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9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8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79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01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6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-25400" ty="-4445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D2D92-4C93-4B9D-82FF-6D41765B1A50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B4AFE-CD5F-47DD-A9C6-21A8CD869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5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4611758" y="2206969"/>
            <a:ext cx="32339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latin typeface="Book Antiqua" panose="02040602050305030304" pitchFamily="18" charset="0"/>
              </a:rPr>
              <a:t>Data Structures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Lecture#1</a:t>
            </a:r>
          </a:p>
        </p:txBody>
      </p:sp>
      <p:sp>
        <p:nvSpPr>
          <p:cNvPr id="6" name="TextBox 2"/>
          <p:cNvSpPr txBox="1"/>
          <p:nvPr/>
        </p:nvSpPr>
        <p:spPr>
          <a:xfrm>
            <a:off x="5333612" y="3630266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Garamond" panose="02020404030301010803" pitchFamily="18" charset="0"/>
              </a:rPr>
              <a:t>Sajid Hussain</a:t>
            </a:r>
          </a:p>
        </p:txBody>
      </p:sp>
    </p:spTree>
    <p:extLst>
      <p:ext uri="{BB962C8B-B14F-4D97-AF65-F5344CB8AC3E}">
        <p14:creationId xmlns:p14="http://schemas.microsoft.com/office/powerpoint/2010/main" val="4204669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55284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Linked Lists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Introduction to Linked Lists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Inserting an element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Deleting an element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Reversing a linked list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Doubly linked lists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Circularly linked lists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of linked lists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837017" y="4124880"/>
            <a:ext cx="9341920" cy="2680868"/>
            <a:chOff x="451773" y="1693675"/>
            <a:chExt cx="11303723" cy="3243851"/>
          </a:xfrm>
        </p:grpSpPr>
        <p:pic>
          <p:nvPicPr>
            <p:cNvPr id="5" name="Picture 4" descr="https://cdn5.dibujos.net/dibujos/pintados/201308/locomotora-de-vapor-vehiculos-trenes-pintado-por-ani123-9803868.jpg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B8E8FE"/>
                </a:clrFrom>
                <a:clrTo>
                  <a:srgbClr val="B8E8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206930" y="2157815"/>
              <a:ext cx="3548566" cy="2779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oup 5"/>
            <p:cNvGrpSpPr/>
            <p:nvPr/>
          </p:nvGrpSpPr>
          <p:grpSpPr>
            <a:xfrm>
              <a:off x="3122478" y="2552820"/>
              <a:ext cx="2666090" cy="2168876"/>
              <a:chOff x="3122478" y="2552820"/>
              <a:chExt cx="2666090" cy="2168876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122478" y="2619929"/>
                <a:ext cx="2666090" cy="2101767"/>
                <a:chOff x="3122478" y="2619929"/>
                <a:chExt cx="2666090" cy="2101767"/>
              </a:xfrm>
            </p:grpSpPr>
            <p:pic>
              <p:nvPicPr>
                <p:cNvPr id="9" name="Picture 14" descr="https://cdn5.vectorstock.com/i/1000x1000/98/29/laughing-and-smiling-kids-sit-on-floor-in-circle-vector-12599829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384" t="28912" r="71038" b="39110"/>
                <a:stretch/>
              </p:blipFill>
              <p:spPr bwMode="auto">
                <a:xfrm>
                  <a:off x="4520699" y="2786611"/>
                  <a:ext cx="516155" cy="63846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12" descr="https://image.shutterstock.com/image-vector/smiling-preschool-boys-standing-on-260nw-1095572207.jp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clrChange>
                    <a:clrFrom>
                      <a:srgbClr val="FFFEFF"/>
                    </a:clrFrom>
                    <a:clrTo>
                      <a:srgbClr val="FFFE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4346" t="11812" r="8794" b="59069"/>
                <a:stretch/>
              </p:blipFill>
              <p:spPr bwMode="auto">
                <a:xfrm>
                  <a:off x="3902754" y="2740712"/>
                  <a:ext cx="564659" cy="58348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10" descr="https://image.shutterstock.com/image-vector/smiling-preschool-boys-standing-on-260nw-1095572207.jp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D"/>
                    </a:clrFrom>
                    <a:clrTo>
                      <a:srgbClr val="FFFFFD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542" t="18479" r="47631" b="52401"/>
                <a:stretch/>
              </p:blipFill>
              <p:spPr bwMode="auto">
                <a:xfrm>
                  <a:off x="3734174" y="2957042"/>
                  <a:ext cx="473732" cy="4383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" name="Picture 2" descr="http://www.clker.com/cliparts/d/l/D/F/t/t/loco-train-carriage-hi.png"/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122478" y="2619929"/>
                  <a:ext cx="2666090" cy="21017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8" name="TextBox 7"/>
              <p:cNvSpPr txBox="1"/>
              <p:nvPr/>
            </p:nvSpPr>
            <p:spPr>
              <a:xfrm>
                <a:off x="4273524" y="2552820"/>
                <a:ext cx="30649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II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51773" y="2542782"/>
              <a:ext cx="2670705" cy="2178913"/>
              <a:chOff x="451773" y="2542782"/>
              <a:chExt cx="2670705" cy="2178913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456388" y="2542782"/>
                <a:ext cx="2666090" cy="2178913"/>
                <a:chOff x="456388" y="2542782"/>
                <a:chExt cx="2666090" cy="2178913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456388" y="2619928"/>
                  <a:ext cx="2666090" cy="2101767"/>
                  <a:chOff x="456388" y="2619928"/>
                  <a:chExt cx="2666090" cy="2101767"/>
                </a:xfrm>
              </p:grpSpPr>
              <p:pic>
                <p:nvPicPr>
                  <p:cNvPr id="18" name="Picture 16" descr="https://cdn5.vectorstock.com/i/1000x1000/98/29/laughing-and-smiling-kids-sit-on-floor-in-circle-vector-12599829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 cstate="print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4091" t="31228" r="7336" b="43656"/>
                  <a:stretch/>
                </p:blipFill>
                <p:spPr bwMode="auto">
                  <a:xfrm flipH="1">
                    <a:off x="1804287" y="2819811"/>
                    <a:ext cx="512428" cy="55161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9" name="Picture 2" descr="http://www.clker.com/cliparts/d/l/D/F/t/t/loco-train-carriage-hi.png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56388" y="2619928"/>
                    <a:ext cx="2666090" cy="210176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1579947" y="2542782"/>
                  <a:ext cx="36740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III</a:t>
                  </a:r>
                </a:p>
              </p:txBody>
            </p:sp>
          </p:grpSp>
          <p:sp>
            <p:nvSpPr>
              <p:cNvPr id="15" name="Multiply 14"/>
              <p:cNvSpPr/>
              <p:nvPr/>
            </p:nvSpPr>
            <p:spPr>
              <a:xfrm>
                <a:off x="451773" y="4154485"/>
                <a:ext cx="264869" cy="240790"/>
              </a:xfrm>
              <a:prstGeom prst="mathMultiply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5788568" y="1693675"/>
              <a:ext cx="2867316" cy="3028022"/>
              <a:chOff x="5788568" y="1693675"/>
              <a:chExt cx="2867316" cy="3028022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5788568" y="2542782"/>
                <a:ext cx="2666090" cy="2178915"/>
                <a:chOff x="5788568" y="2542782"/>
                <a:chExt cx="2666090" cy="2178915"/>
              </a:xfrm>
            </p:grpSpPr>
            <p:grpSp>
              <p:nvGrpSpPr>
                <p:cNvPr id="25" name="Group 24"/>
                <p:cNvGrpSpPr/>
                <p:nvPr/>
              </p:nvGrpSpPr>
              <p:grpSpPr>
                <a:xfrm>
                  <a:off x="5788568" y="2619930"/>
                  <a:ext cx="2666090" cy="2101767"/>
                  <a:chOff x="5788568" y="2619930"/>
                  <a:chExt cx="2666090" cy="2101767"/>
                </a:xfrm>
              </p:grpSpPr>
              <p:pic>
                <p:nvPicPr>
                  <p:cNvPr id="27" name="Picture 2" descr="http://www.clker.com/cliparts/d/l/D/F/t/t/loco-train-carriage-hi.png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788568" y="2619930"/>
                    <a:ext cx="2666090" cy="210176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8" name="Picture 6" descr="https://cdn1.vectorstock.com/i/1000x1000/55/85/side-view-of-boy-sitting-on-chair-vector-1415585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7" cstate="print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800" t="1" r="23075" b="80255"/>
                  <a:stretch/>
                </p:blipFill>
                <p:spPr bwMode="auto">
                  <a:xfrm flipH="1">
                    <a:off x="6494829" y="2804369"/>
                    <a:ext cx="564043" cy="5348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9" name="Picture 8" descr="https://cdn5.vectorstock.com/i/1000x1000/98/54/cartoon-woman-working-at-his-laptop-vector-13379854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8" cstate="print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7546" r="9806" b="74258"/>
                  <a:stretch/>
                </p:blipFill>
                <p:spPr bwMode="auto">
                  <a:xfrm flipH="1">
                    <a:off x="7202121" y="2862933"/>
                    <a:ext cx="473732" cy="47628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6" name="TextBox 25"/>
                <p:cNvSpPr txBox="1"/>
                <p:nvPr/>
              </p:nvSpPr>
              <p:spPr>
                <a:xfrm>
                  <a:off x="6989523" y="2542782"/>
                  <a:ext cx="24558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rPr>
                    <a:t>I</a:t>
                  </a: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7741484" y="1693675"/>
                <a:ext cx="914400" cy="914400"/>
                <a:chOff x="6212910" y="1189973"/>
                <a:chExt cx="914400" cy="914400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6212910" y="1189973"/>
                  <a:ext cx="62630" cy="914400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24" name="Flowchart: Punched Tape 23"/>
                <p:cNvSpPr/>
                <p:nvPr/>
              </p:nvSpPr>
              <p:spPr>
                <a:xfrm>
                  <a:off x="6212910" y="1207268"/>
                  <a:ext cx="914400" cy="549602"/>
                </a:xfrm>
                <a:prstGeom prst="flowChartPunchedTape">
                  <a:avLst/>
                </a:prstGeom>
                <a:solidFill>
                  <a:schemeClr val="accent5">
                    <a:lumMod val="50000"/>
                  </a:schemeClr>
                </a:solidFill>
                <a:ln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ts val="1200"/>
                    </a:lnSpc>
                  </a:pPr>
                  <a:r>
                    <a:rPr lang="en-US" sz="1200" i="1" dirty="0">
                      <a:solidFill>
                        <a:srgbClr val="FFFF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abriola" panose="04040605051002020D02" pitchFamily="82" charset="0"/>
                    </a:rPr>
                    <a:t>Linked Express</a:t>
                  </a:r>
                </a:p>
              </p:txBody>
            </p:sp>
          </p:grp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3D6C31A8-0324-407F-EE20-A4F399411D6D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13222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55284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Stacks and Queues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Stack using array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Stack using linked list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of Stack - infix to postfix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of Stack - postfix evaluation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Queue using array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Queue using linked list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9318774" y="3655679"/>
            <a:ext cx="2306567" cy="1685569"/>
            <a:chOff x="8155438" y="1502902"/>
            <a:chExt cx="3070041" cy="2243493"/>
          </a:xfrm>
        </p:grpSpPr>
        <p:pic>
          <p:nvPicPr>
            <p:cNvPr id="15" name="Picture 14" descr="Related image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5438" y="1502902"/>
              <a:ext cx="3070041" cy="2243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6"/>
            <p:cNvSpPr txBox="1"/>
            <p:nvPr/>
          </p:nvSpPr>
          <p:spPr>
            <a:xfrm>
              <a:off x="9395687" y="1871130"/>
              <a:ext cx="47961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dirty="0">
                  <a:solidFill>
                    <a:srgbClr val="D9D9D9"/>
                  </a:solidFill>
                  <a:latin typeface="Edwardian Script ITC" panose="030303020407070D0804" pitchFamily="66" charset="0"/>
                </a:rPr>
                <a:t>top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318774" y="3074834"/>
            <a:ext cx="2306567" cy="1685569"/>
            <a:chOff x="8155438" y="1502902"/>
            <a:chExt cx="3070041" cy="2243493"/>
          </a:xfrm>
        </p:grpSpPr>
        <p:pic>
          <p:nvPicPr>
            <p:cNvPr id="13" name="Picture 12" descr="Related image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5438" y="1502902"/>
              <a:ext cx="3070041" cy="2243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4"/>
            <p:cNvSpPr txBox="1"/>
            <p:nvPr/>
          </p:nvSpPr>
          <p:spPr>
            <a:xfrm>
              <a:off x="9395687" y="1871130"/>
              <a:ext cx="47961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dirty="0">
                  <a:solidFill>
                    <a:srgbClr val="D9D9D9"/>
                  </a:solidFill>
                  <a:latin typeface="Edwardian Script ITC" panose="030303020407070D0804" pitchFamily="66" charset="0"/>
                </a:rPr>
                <a:t>top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318774" y="2427624"/>
            <a:ext cx="2306567" cy="1685569"/>
            <a:chOff x="8155438" y="1502902"/>
            <a:chExt cx="3070041" cy="2243493"/>
          </a:xfrm>
        </p:grpSpPr>
        <p:pic>
          <p:nvPicPr>
            <p:cNvPr id="11" name="Picture 10" descr="Related image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5438" y="1502902"/>
              <a:ext cx="3070041" cy="2243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7"/>
            <p:cNvSpPr txBox="1"/>
            <p:nvPr/>
          </p:nvSpPr>
          <p:spPr>
            <a:xfrm>
              <a:off x="9395687" y="1871130"/>
              <a:ext cx="47961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dirty="0">
                  <a:solidFill>
                    <a:srgbClr val="D9D9D9"/>
                  </a:solidFill>
                  <a:latin typeface="Edwardian Script ITC" panose="030303020407070D0804" pitchFamily="66" charset="0"/>
                </a:rPr>
                <a:t>top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9318773" y="1778008"/>
            <a:ext cx="2306567" cy="1685569"/>
            <a:chOff x="8155438" y="1502902"/>
            <a:chExt cx="3070041" cy="2243493"/>
          </a:xfrm>
        </p:grpSpPr>
        <p:pic>
          <p:nvPicPr>
            <p:cNvPr id="9" name="Picture 8" descr="Related image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55438" y="1502902"/>
              <a:ext cx="3070041" cy="22434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20"/>
            <p:cNvSpPr txBox="1"/>
            <p:nvPr/>
          </p:nvSpPr>
          <p:spPr>
            <a:xfrm>
              <a:off x="9395687" y="1871130"/>
              <a:ext cx="47961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dirty="0">
                  <a:solidFill>
                    <a:srgbClr val="D9D9D9"/>
                  </a:solidFill>
                  <a:latin typeface="Edwardian Script ITC" panose="030303020407070D0804" pitchFamily="66" charset="0"/>
                </a:rPr>
                <a:t>top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542708" y="2078501"/>
            <a:ext cx="4925010" cy="2985797"/>
            <a:chOff x="4542708" y="2078501"/>
            <a:chExt cx="4925010" cy="2985797"/>
          </a:xfrm>
        </p:grpSpPr>
        <p:pic>
          <p:nvPicPr>
            <p:cNvPr id="17" name="Picture 4" descr="https://cdn2.vectorstock.com/i/1000x1000/66/06/queue-of-young-people-waiting-women-and-men-vector-17936606.jpg"/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329" t="9616" r="3332" b="18450"/>
            <a:stretch/>
          </p:blipFill>
          <p:spPr bwMode="auto">
            <a:xfrm>
              <a:off x="8385367" y="2078501"/>
              <a:ext cx="1082351" cy="2985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4" descr="https://cdn2.vectorstock.com/i/1000x1000/66/06/queue-of-young-people-waiting-women-and-men-vector-17936606.jpg"/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15" t="9616" r="81415" b="18450"/>
            <a:stretch/>
          </p:blipFill>
          <p:spPr bwMode="auto">
            <a:xfrm>
              <a:off x="4542708" y="2078501"/>
              <a:ext cx="780662" cy="2985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 descr="https://cdn2.vectorstock.com/i/1000x1000/66/06/queue-of-young-people-waiting-women-and-men-vector-17936606.jpg"/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34" t="9616" r="23730" b="18450"/>
            <a:stretch/>
          </p:blipFill>
          <p:spPr bwMode="auto">
            <a:xfrm>
              <a:off x="5323370" y="2078501"/>
              <a:ext cx="3051111" cy="2985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74E8B60-0902-E451-2C98-7B3E58AA5DE4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25204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372505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Graph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Adjacency Matrix and Adjacency List representations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Reading a graph from a file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Breadth First Search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 First Search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6146" name="Picture 2" descr="Konigsberg Bridge Puzzle | Simon Kneebone - cartoonist and illustra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256" y="1917212"/>
            <a:ext cx="4976864" cy="323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1316FF-E5D1-A7C5-5D16-4939E11C52D1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71999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966740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Binary Trees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Tree Traversal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Implementation of Binary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Search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Implementation of Binary Search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 Black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 Black Tree Implementation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AVL Tree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AVL Tree Implementation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5122" name="Picture 2" descr="Web Design &amp; Mlm Software Company India|App Developers India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729" y="1864923"/>
            <a:ext cx="381000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A2E8726-A2A0-B02F-0DA6-D4B4BAB0F3BC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68215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966740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Heap &amp; Priority Queue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Heap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Heap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Priority Queue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2692374" y="2120205"/>
            <a:ext cx="8877683" cy="4607946"/>
            <a:chOff x="1869281" y="1110063"/>
            <a:chExt cx="9765451" cy="5068741"/>
          </a:xfrm>
        </p:grpSpPr>
        <p:pic>
          <p:nvPicPr>
            <p:cNvPr id="6" name="Picture 4" descr="Image result for toilet door clipart"/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15" t="9381" r="26168" b="6387"/>
            <a:stretch/>
          </p:blipFill>
          <p:spPr bwMode="auto">
            <a:xfrm>
              <a:off x="9516848" y="1110063"/>
              <a:ext cx="2117884" cy="4137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8" descr="http://1.bp.blogspot.com/-t4csZBRjUCQ/T7VUZlvR4yI/AAAAAAAAACs/yzOpnXDCeTc/w1200-h630-p-k-no-nu/long_queues.jpg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32732" flipH="1">
              <a:off x="4068404" y="3159862"/>
              <a:ext cx="5367205" cy="28195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7"/>
            <p:cNvGrpSpPr/>
            <p:nvPr/>
          </p:nvGrpSpPr>
          <p:grpSpPr>
            <a:xfrm>
              <a:off x="2577354" y="3365265"/>
              <a:ext cx="2419642" cy="2813539"/>
              <a:chOff x="2197525" y="3365265"/>
              <a:chExt cx="2419642" cy="2813539"/>
            </a:xfrm>
          </p:grpSpPr>
          <p:pic>
            <p:nvPicPr>
              <p:cNvPr id="10" name="Picture 10" descr="https://us.123rf.com/450wm/sabelskaya/sabelskaya1711/sabelskaya171100010/88892750-stock-vector-vector-flat-cartoon-man-running-for-money-male-clerk-office-worker-in-casual-clothing-chasing-trying.jpg?ver=6"/>
              <p:cNvPicPr>
                <a:picLocks noChangeAspect="1" noChangeArrowheads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538" t="13380" r="18012" b="20980"/>
              <a:stretch/>
            </p:blipFill>
            <p:spPr bwMode="auto">
              <a:xfrm rot="21008174" flipH="1">
                <a:off x="2197525" y="3365265"/>
                <a:ext cx="2419642" cy="28135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2868999" y="4169114"/>
                <a:ext cx="386644" cy="1708160"/>
              </a:xfrm>
              <a:prstGeom prst="rect">
                <a:avLst/>
              </a:prstGeom>
              <a:noFill/>
            </p:spPr>
            <p:txBody>
              <a:bodyPr vert="wordArtVert" wrap="none" rtlCol="0">
                <a:spAutoFit/>
              </a:bodyPr>
              <a:lstStyle/>
              <a:p>
                <a:r>
                  <a:rPr lang="en-US" sz="1200" dirty="0">
                    <a:solidFill>
                      <a:srgbClr val="FFFF00"/>
                    </a:solidFill>
                  </a:rPr>
                  <a:t>PRIORITY</a:t>
                </a:r>
              </a:p>
            </p:txBody>
          </p:sp>
        </p:grpSp>
        <p:sp>
          <p:nvSpPr>
            <p:cNvPr id="9" name="Rounded Rectangular Callout 8"/>
            <p:cNvSpPr/>
            <p:nvPr/>
          </p:nvSpPr>
          <p:spPr>
            <a:xfrm>
              <a:off x="1869281" y="2799471"/>
              <a:ext cx="1313643" cy="768870"/>
            </a:xfrm>
            <a:prstGeom prst="wedgeRoundRectCallout">
              <a:avLst>
                <a:gd name="adj1" fmla="val 43782"/>
                <a:gd name="adj2" fmla="val 64796"/>
                <a:gd name="adj3" fmla="val 166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Bradley Hand ITC" panose="03070402050302030203" pitchFamily="66" charset="0"/>
                </a:rPr>
                <a:t>Out of my way. I am in a hurry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40C3E48-3F1B-4767-5E79-074159E88E69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33351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966740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Sorting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Selection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Insertion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Bubble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Quick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Merge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Radix Sort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3074" name="Picture 2" descr="Library of built with books picture freeuse download png files ...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926" y="1670322"/>
            <a:ext cx="4406759" cy="440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114E74-F91F-B823-10D1-8D9C1B9939F3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06938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966740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Searching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Search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Binary Search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Interpolation Search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Hashing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457200" lvl="1" indent="0" algn="l" fontAlgn="b">
                        <a:buFont typeface="Wingdings" panose="05000000000000000000" pitchFamily="2" charset="2"/>
                        <a:buNone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2050" name="Picture 2" descr="Linear Search | Searching Techniques | Data Structures - YouTub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4138" y="1938108"/>
            <a:ext cx="4700544" cy="264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4F99D81-0190-9F77-65A7-580DA27F5DB2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39276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116037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At the end of this course you will be able to: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000" dirty="0">
              <a:latin typeface="Comic Sans MS" panose="030F0702030302020204" pitchFamily="66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Apply features of </a:t>
            </a:r>
            <a:r>
              <a:rPr lang="en-US" sz="2000" dirty="0" err="1">
                <a:latin typeface="Comic Sans MS" panose="030F0702030302020204" pitchFamily="66" charset="0"/>
              </a:rPr>
              <a:t>c++</a:t>
            </a:r>
            <a:r>
              <a:rPr lang="en-US" sz="2000" dirty="0">
                <a:latin typeface="Comic Sans MS" panose="030F0702030302020204" pitchFamily="66" charset="0"/>
              </a:rPr>
              <a:t> such as pointers, references, arrays, classes, templates, function overloading, virtual functions, exception handling etc. in building robust data structures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Understand the nuances of object oriented programming, e.g. abstraction, encapsulation, polymorphism, inheritance etc.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Conceptualize the idea of basic data structures, viz. linked lists, stacks, queues, graphs, binary trees, heaps, binary search trees, AVL trees, red black trees etc.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Implement the basic as well as your own (more complex) data structures in </a:t>
            </a:r>
            <a:r>
              <a:rPr lang="en-US" sz="2000" dirty="0" err="1">
                <a:latin typeface="Comic Sans MS" panose="030F0702030302020204" pitchFamily="66" charset="0"/>
              </a:rPr>
              <a:t>c++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Recognize various techniques of sorting a collection and develop them in </a:t>
            </a:r>
            <a:r>
              <a:rPr lang="en-US" sz="2000" dirty="0" err="1">
                <a:latin typeface="Comic Sans MS" panose="030F0702030302020204" pitchFamily="66" charset="0"/>
              </a:rPr>
              <a:t>c++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Search for something in a collection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Comic Sans MS" panose="030F0702030302020204" pitchFamily="66" charset="0"/>
              </a:rPr>
              <a:t>Solve problems related to data structures using the tools and techniques of </a:t>
            </a:r>
            <a:r>
              <a:rPr lang="en-US" sz="2000" dirty="0" err="1">
                <a:latin typeface="Comic Sans MS" panose="030F0702030302020204" pitchFamily="66" charset="0"/>
              </a:rPr>
              <a:t>c++</a:t>
            </a: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will you learn from this course?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D3BA68-22AF-ACD8-6976-D00D33D9AA28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54128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thank you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423" y="1705536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D68693-1B28-653E-16FB-786AADED7EBC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83381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84203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Data Structures and you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you take up this course?</a:t>
            </a:r>
          </a:p>
        </p:txBody>
      </p:sp>
      <p:pic>
        <p:nvPicPr>
          <p:cNvPr id="3074" name="Picture 2" descr="Is Sending a Thank You Note After Your Interview Really Necessary?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1730683"/>
            <a:ext cx="4145834" cy="259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aptop kid clipart 6 » Clipart Station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595" y="3331253"/>
            <a:ext cx="3148760" cy="2904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B08024-28C8-5A97-BACD-5D1D0D53BBB7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35811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84203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Data Structures Everywhere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you take up this course?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506050" y="1493122"/>
            <a:ext cx="2552964" cy="2461935"/>
            <a:chOff x="8506050" y="1493122"/>
            <a:chExt cx="2552964" cy="2461935"/>
          </a:xfrm>
        </p:grpSpPr>
        <p:pic>
          <p:nvPicPr>
            <p:cNvPr id="1026" name="Picture 2" descr="Stack of books | Stack of books, Winter activities for kids, Top ...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6050" y="1493122"/>
              <a:ext cx="2552964" cy="2023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8972053" y="3585725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  <a:latin typeface="Bradley Hand ITC" panose="03070402050302030203" pitchFamily="66" charset="0"/>
                </a:rPr>
                <a:t>Stack of books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51191" y="2259865"/>
            <a:ext cx="2937840" cy="3452230"/>
            <a:chOff x="951191" y="2259865"/>
            <a:chExt cx="2937840" cy="3452230"/>
          </a:xfrm>
        </p:grpSpPr>
        <p:pic>
          <p:nvPicPr>
            <p:cNvPr id="1028" name="Picture 4" descr="Queue stock vector. Illustration of vector, group, back - 59930294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1191" y="2259865"/>
              <a:ext cx="2937840" cy="29378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1495819" y="5342763"/>
              <a:ext cx="18485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  <a:latin typeface="Bradley Hand ITC" panose="03070402050302030203" pitchFamily="66" charset="0"/>
                </a:rPr>
                <a:t>People in a Queue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554994" y="4464244"/>
            <a:ext cx="5038016" cy="1757038"/>
            <a:chOff x="6789153" y="4189205"/>
            <a:chExt cx="5038016" cy="1757038"/>
          </a:xfrm>
        </p:grpSpPr>
        <p:pic>
          <p:nvPicPr>
            <p:cNvPr id="1034" name="Picture 10" descr="Sort like a Boss!. No code? No problem. | by Rajaram Gurumurthi ..."/>
            <p:cNvPicPr>
              <a:picLocks noChangeAspect="1" noChangeArrowheads="1" noCrop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9153" y="4189205"/>
              <a:ext cx="5038016" cy="1338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8550463" y="5576911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  <a:latin typeface="Bradley Hand ITC" panose="03070402050302030203" pitchFamily="66" charset="0"/>
                </a:rPr>
                <a:t>Sorting a deck of cards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675423" y="1485559"/>
            <a:ext cx="3754554" cy="2485948"/>
            <a:chOff x="3675423" y="1485559"/>
            <a:chExt cx="3754554" cy="2485948"/>
          </a:xfrm>
        </p:grpSpPr>
        <p:pic>
          <p:nvPicPr>
            <p:cNvPr id="1036" name="Picture 12" descr="Transparent dictionary cartoon, Picture #1508005 transparent ...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04950" y="1485559"/>
              <a:ext cx="2095500" cy="2038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3675423" y="3602175"/>
              <a:ext cx="3754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  <a:latin typeface="Bradley Hand ITC" panose="03070402050302030203" pitchFamily="66" charset="0"/>
                </a:rPr>
                <a:t>Searching for a word in a dictionary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2E4C76AE-4D0E-6AFE-B250-D016879B9DCC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51044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84203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Data Structures and problem solving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you take up this course?</a:t>
            </a:r>
          </a:p>
        </p:txBody>
      </p:sp>
      <p:pic>
        <p:nvPicPr>
          <p:cNvPr id="2050" name="Picture 2" descr="librarian clipart - Clip Art Library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CFEFB"/>
              </a:clrFrom>
              <a:clrTo>
                <a:srgbClr val="FCFE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398" y="1730683"/>
            <a:ext cx="4067175" cy="487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37FA7C6-A5C0-BE37-C988-F027DD64557B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054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84203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Data Structures and C++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you take up this course?</a:t>
            </a:r>
          </a:p>
        </p:txBody>
      </p:sp>
      <p:pic>
        <p:nvPicPr>
          <p:cNvPr id="6148" name="Picture 4" descr="10 Best Integrated Development Environment (IDEs) for C++ – The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606" y="1730683"/>
            <a:ext cx="4406759" cy="495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38AC1C-C554-93F8-E138-D97D58E39EA4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9882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83292" y="1023633"/>
            <a:ext cx="84203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</a:rPr>
              <a:t>That’s what they said about data structures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you take up this course?</a:t>
            </a:r>
          </a:p>
        </p:txBody>
      </p:sp>
      <p:pic>
        <p:nvPicPr>
          <p:cNvPr id="5122" name="Picture 2" descr="TOP 9 DATA STRUCTURES QUOTES | A-Z Quo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925" y="1466233"/>
            <a:ext cx="5529847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ob Pike quote: Data dominates. If you've chosen the right dat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143" y="1023633"/>
            <a:ext cx="5529847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Data Structures and Algorithms Revisited: Part 2 - Kosuke Kuzuoka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64" y="3979214"/>
            <a:ext cx="5529847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TOP 25 QUOTES BY DOUGLAS CROCKFORD | A-Z Quot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97" y="3542627"/>
            <a:ext cx="5529847" cy="2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BEBCEA-E254-3001-7CDC-585BADC6DDDE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2810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55284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Pointers and References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Arrays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Linked Lists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Stacks and Queues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Graph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Binary Trees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Heap &amp; Priority Queue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Sorting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Searching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3CB2E78-7129-3874-3103-C2E19725D105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24329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55284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Pointers and References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Introduction to Pointers and References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 pointer, const reference, const function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Passing argument by value, pointer and reference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5" name="tab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071" y="1213106"/>
            <a:ext cx="3950817" cy="4450080"/>
          </a:xfrm>
          <a:prstGeom prst="rect">
            <a:avLst/>
          </a:prstGeom>
        </p:spPr>
      </p:pic>
      <p:pic>
        <p:nvPicPr>
          <p:cNvPr id="6" name="Picture 6" descr="http://fatoronline.info/wp-content/uploads/2018/11/trampoline-slide-ladder-construction-ladder-vector-image-home-improvement-neighbor-name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05"/>
          <a:stretch/>
        </p:blipFill>
        <p:spPr bwMode="auto">
          <a:xfrm flipH="1">
            <a:off x="7213520" y="3091801"/>
            <a:ext cx="2570611" cy="36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45DC617-4B16-A167-49D6-5E1349A96C42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09596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Topics to be covered in this course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87794" y="1110341"/>
          <a:ext cx="7498080" cy="4552845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7498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8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Structures with C++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Arrays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Introduction to Arrays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742950" lvl="1" indent="-285750" algn="l" fontAlgn="b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major and column major representation of Arrays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457200" lvl="1" indent="0" algn="l" fontAlgn="b">
                        <a:buFont typeface="Wingdings" panose="05000000000000000000" pitchFamily="2" charset="2"/>
                        <a:buNone/>
                      </a:pP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895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633968" y="1992306"/>
          <a:ext cx="3145425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45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416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⋮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a[0]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a[1]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a[2]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a[3]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a[4]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⋮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9218" name="Picture 2" descr="Cartoon Scientist With A Magnifying Glass Royalty Free Cliparts ...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4F4F4"/>
              </a:clrFrom>
              <a:clrTo>
                <a:srgbClr val="F4F4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6680" y="895449"/>
            <a:ext cx="1558831" cy="184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536FDD6-A522-9C4E-C2E4-9636118A4D3D}"/>
              </a:ext>
            </a:extLst>
          </p:cNvPr>
          <p:cNvSpPr/>
          <p:nvPr/>
        </p:nvSpPr>
        <p:spPr>
          <a:xfrm>
            <a:off x="10074303" y="0"/>
            <a:ext cx="2117697" cy="811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686730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601</Words>
  <Application>Microsoft Office PowerPoint</Application>
  <PresentationFormat>Widescreen</PresentationFormat>
  <Paragraphs>126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Book Antiqua</vt:lpstr>
      <vt:lpstr>Bradley Hand ITC</vt:lpstr>
      <vt:lpstr>Calibri</vt:lpstr>
      <vt:lpstr>Cambria Math</vt:lpstr>
      <vt:lpstr>Comic Sans MS</vt:lpstr>
      <vt:lpstr>Courier New</vt:lpstr>
      <vt:lpstr>Edwardian Script ITC</vt:lpstr>
      <vt:lpstr>Gabriola</vt:lpstr>
      <vt:lpstr>Garamond</vt:lpstr>
      <vt:lpstr>Wingdings</vt:lpstr>
      <vt:lpstr>1_Office Theme</vt:lpstr>
      <vt:lpstr>PowerPoint Presentation</vt:lpstr>
      <vt:lpstr>Why should you take up this course?</vt:lpstr>
      <vt:lpstr>Why should you take up this course?</vt:lpstr>
      <vt:lpstr>Why should you take up this course?</vt:lpstr>
      <vt:lpstr>Why should you take up this course?</vt:lpstr>
      <vt:lpstr>Why should you take up this course?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Topics to be covered in this course</vt:lpstr>
      <vt:lpstr>What will you learn from this course?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Oindrilla Chowdhury</dc:creator>
  <cp:lastModifiedBy>Sajid Hussain</cp:lastModifiedBy>
  <cp:revision>82</cp:revision>
  <dcterms:created xsi:type="dcterms:W3CDTF">2019-02-27T09:44:52Z</dcterms:created>
  <dcterms:modified xsi:type="dcterms:W3CDTF">2024-09-03T15:22:42Z</dcterms:modified>
</cp:coreProperties>
</file>

<file path=docProps/thumbnail.jpeg>
</file>